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17"/>
  </p:notesMasterIdLst>
  <p:handoutMasterIdLst>
    <p:handoutMasterId r:id="rId18"/>
  </p:handoutMasterIdLst>
  <p:sldIdLst>
    <p:sldId id="484" r:id="rId4"/>
    <p:sldId id="615" r:id="rId5"/>
    <p:sldId id="617" r:id="rId6"/>
    <p:sldId id="619" r:id="rId7"/>
    <p:sldId id="620" r:id="rId8"/>
    <p:sldId id="621" r:id="rId9"/>
    <p:sldId id="622" r:id="rId10"/>
    <p:sldId id="623" r:id="rId11"/>
    <p:sldId id="624" r:id="rId12"/>
    <p:sldId id="625" r:id="rId13"/>
    <p:sldId id="627" r:id="rId14"/>
    <p:sldId id="626" r:id="rId15"/>
    <p:sldId id="628" r:id="rId16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326" y="108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153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0.xml"/><Relationship Id="rId2" Type="http://schemas.openxmlformats.org/officeDocument/2006/relationships/image" Target="../media/image28.pn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7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oleObject" Target="../embeddings/oleObject2.bin"/><Relationship Id="rId2" Type="http://schemas.openxmlformats.org/officeDocument/2006/relationships/tags" Target="../tags/tag138.xml"/><Relationship Id="rId15" Type="http://schemas.openxmlformats.org/officeDocument/2006/relationships/vmlDrawing" Target="../drawings/vmlDrawing2.v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139.xml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41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tags" Target="../tags/tag140.xml"/><Relationship Id="rId3" Type="http://schemas.openxmlformats.org/officeDocument/2006/relationships/image" Target="../media/image6.png"/><Relationship Id="rId2" Type="http://schemas.openxmlformats.org/officeDocument/2006/relationships/oleObject" Target="../embeddings/oleObject3.bin"/><Relationship Id="rId10" Type="http://schemas.openxmlformats.org/officeDocument/2006/relationships/vmlDrawing" Target="../drawings/vmlDrawing3.v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3.xml"/><Relationship Id="rId4" Type="http://schemas.openxmlformats.org/officeDocument/2006/relationships/image" Target="../media/image18.png"/><Relationship Id="rId3" Type="http://schemas.openxmlformats.org/officeDocument/2006/relationships/oleObject" Target="../embeddings/oleObject4.bin"/><Relationship Id="rId2" Type="http://schemas.openxmlformats.org/officeDocument/2006/relationships/tags" Target="../tags/tag14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6.xml"/><Relationship Id="rId3" Type="http://schemas.openxmlformats.org/officeDocument/2006/relationships/image" Target="../media/image23.png"/><Relationship Id="rId2" Type="http://schemas.openxmlformats.org/officeDocument/2006/relationships/tags" Target="../tags/tag14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947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单元5　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节点电压法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矩形 2"/>
          <p:cNvSpPr/>
          <p:nvPr/>
        </p:nvSpPr>
        <p:spPr>
          <a:xfrm>
            <a:off x="813656" y="1392634"/>
            <a:ext cx="7528909" cy="473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noFill/>
              </a:ln>
              <a:solidFill>
                <a:srgbClr val="FFC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2120083" y="2378789"/>
                <a:ext cx="5210089" cy="11079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altLang="zh-C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083" y="2378789"/>
                <a:ext cx="5210089" cy="1107932"/>
              </a:xfrm>
              <a:prstGeom prst="rect">
                <a:avLst/>
              </a:prstGeom>
              <a:blipFill rotWithShape="1">
                <a:blip r:embed="rId2"/>
                <a:stretch>
                  <a:fillRect l="-9" t="-7" r="7" b="5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776128" y="1563698"/>
                <a:ext cx="6818648" cy="8695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/>
                  <a:t>[</a:t>
                </a:r>
                <a:r>
                  <a:rPr lang="zh-CN" altLang="en-US" dirty="0"/>
                  <a:t>解</a:t>
                </a:r>
                <a:r>
                  <a:rPr lang="en-US" altLang="zh-CN" dirty="0"/>
                  <a:t>]</a:t>
                </a:r>
                <a:r>
                  <a:rPr lang="zh-CN" altLang="en-US" dirty="0"/>
                  <a:t>如图</a:t>
                </a:r>
                <a:r>
                  <a:rPr lang="en-US" altLang="zh-CN" dirty="0"/>
                  <a:t>2.5.3</a:t>
                </a:r>
                <a:r>
                  <a:rPr lang="zh-CN" altLang="en-US" dirty="0"/>
                  <a:t>所示的电路有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个节点和</a:t>
                </a:r>
                <a:r>
                  <a:rPr lang="en-US" altLang="zh-CN" dirty="0"/>
                  <a:t>4</a:t>
                </a:r>
                <a:r>
                  <a:rPr lang="zh-CN" altLang="en-US" dirty="0"/>
                  <a:t>条支路，但与前例不同的是，其中一条支路是理想电流源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/>
                  <a:t>，故节点电压的公式要改为：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128" y="1563698"/>
                <a:ext cx="6818648" cy="869533"/>
              </a:xfrm>
              <a:prstGeom prst="rect">
                <a:avLst/>
              </a:prstGeom>
              <a:blipFill rotWithShape="1">
                <a:blip r:embed="rId3"/>
                <a:stretch>
                  <a:fillRect l="-2" t="-38" r="-1543" b="63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867081" y="3474246"/>
                <a:ext cx="7192190" cy="8695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/>
                  <a:t>在此，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zh-CN" altLang="en-US" dirty="0"/>
                  <a:t>的参考方向相反，故取正号；否则取负号。</a:t>
                </a:r>
                <a:endParaRPr lang="en-US" altLang="zh-CN" dirty="0"/>
              </a:p>
              <a:p>
                <a:pPr>
                  <a:lnSpc>
                    <a:spcPct val="150000"/>
                  </a:lnSpc>
                </a:pPr>
                <a:r>
                  <a:rPr lang="en-US" altLang="zh-CN" dirty="0"/>
                  <a:t>        </a:t>
                </a:r>
                <a:r>
                  <a:rPr lang="zh-CN" altLang="en-US" dirty="0"/>
                  <a:t>将已知数据代入式，则得：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081" y="3474246"/>
                <a:ext cx="7192190" cy="869533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r="7" b="44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3833184" y="4758313"/>
                <a:ext cx="2047663" cy="7070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num>
                          <m:den>
                            <m: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dirty="0"/>
                  <a:t>=60V</a:t>
                </a:r>
                <a:endParaRPr lang="zh-CN" altLang="en-US" dirty="0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184" y="4758313"/>
                <a:ext cx="2047663" cy="707053"/>
              </a:xfrm>
              <a:prstGeom prst="rect">
                <a:avLst/>
              </a:prstGeom>
              <a:blipFill rotWithShape="1">
                <a:blip r:embed="rId5"/>
                <a:stretch>
                  <a:fillRect l="-16" t="-36" r="5" b="79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61510" y="3067730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节点电压法求解的方法和步骤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9290" y="2919413"/>
            <a:ext cx="2227060" cy="220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3983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9080" y="1875155"/>
            <a:ext cx="224155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掌握电阻元件的串并联；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深刻理解电压源与电流源的等效变换；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熟练掌握基尔霍夫定律；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熟练掌握支路电流法的应用；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掌握叠加定理、戴维宁定理。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buClrTx/>
              <a:buSzTx/>
              <a:buFontTx/>
            </a:pPr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</a:t>
            </a:r>
            <a:r>
              <a:rPr lang="en-US" altLang="zh-CN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　直流电源供电电路的分析与测试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9220" y="1045845"/>
            <a:ext cx="8839835" cy="581215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noFill/>
            </a:endParaRPr>
          </a:p>
        </p:txBody>
      </p:sp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04140" y="1456055"/>
            <a:ext cx="9013190" cy="55454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/>
          <a:p>
            <a:pPr indent="267970" algn="ctr"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0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“小电”的奇妙之旅：</a:t>
            </a:r>
            <a:r>
              <a:rPr lang="zh-CN" altLang="zh-CN" sz="20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节点电流的奥秘</a:t>
            </a:r>
            <a:endParaRPr lang="zh-CN" altLang="zh-CN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 algn="ctr">
              <a:buNone/>
            </a:pP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在一个错综复杂的电路中，节点电流总是扮演着至关重要的角色。它不仅仅是一道流动的电荷，更是一个个充满故事的生命体。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buNone/>
            </a:pP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繁忙的电子城里，有一条主电路，它连接着城市的每一个角落，为各种设备提供着源源不断的能量。在这条主电路上，有一个特别的节点，名叫小电。小电是一个节点电流，它总是充满活力，喜欢在电路中穿梭，为各个设备送去能量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buNone/>
            </a:pP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天，小电接到了一个紧急任务，要去一个偏远的地方，为一个即将断电的医院送去能量。小电毫不犹豫地踏上了旅程，它穿过密集的电路板，绕过复杂的电阻和电容，终于来到了医院所在的支路。然而，当小电到达医院时，却发现这里的电路已经老化，很多节点都已经失去了活力。小电决定用自己的力量，去激活这些节点，让它们重新焕发生机。小电开始沿着电路流动，它用自己的电流去触碰每一个节点。每当它触碰到一个节点，那个节点就会亮起微弱的光芒，仿佛被重新注入了生命。小电就这样一个接一个地激活着节点，直到整个医院的电路都恢复了活力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buNone/>
            </a:pP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医院的设备重新运转起来，医生和护士们也开始忙碌起来，为病人们治疗疾病。小电看着这一切，心中充满了满足和自豪。它知道，虽然自己只是一个微小的节点电流，但也能为这个世界带来光明和希望。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从此以后，小电成为了电子城里最受尊敬的节点电流之一。它继续在自己的岗位上默默奉献，为城市的每一个角落送去能量和温暖。而小电的奇妙之旅，也成为了电子城里流传最广的美丽传说。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文本框 7"/>
          <p:cNvSpPr txBox="1"/>
          <p:nvPr/>
        </p:nvSpPr>
        <p:spPr>
          <a:xfrm>
            <a:off x="109220" y="872490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524000"/>
            <a:ext cx="815340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对只有两个节点的电路，可用弥尔曼公式直接求出两节点间的电压。</a:t>
            </a:r>
            <a:endParaRPr kumimoji="1"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76300" y="2897188"/>
            <a:ext cx="2514600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弥尔曼公式：</a:t>
            </a:r>
            <a:endParaRPr kumimoji="1"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838200" y="3671888"/>
          <a:ext cx="2514600" cy="166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4" imgW="1193800" imgH="762000" progId="Equation.3">
                  <p:embed/>
                </p:oleObj>
              </mc:Choice>
              <mc:Fallback>
                <p:oleObj name="公式" r:id="rId4" imgW="1193800" imgH="762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71888"/>
                        <a:ext cx="2514600" cy="1668462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3733800" y="2544763"/>
            <a:ext cx="5181600" cy="31076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式中分母的各项总为正，分子中各项的正负符号为：电压源</a:t>
            </a:r>
            <a:r>
              <a:rPr kumimoji="1" lang="en-US" altLang="zh-CN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kumimoji="1" lang="en-US" altLang="zh-CN" sz="28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的参考方向与节点电压</a:t>
            </a:r>
            <a:r>
              <a:rPr kumimoji="1" lang="en-US" altLang="zh-CN" sz="28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kumimoji="1" lang="en-US" altLang="zh-CN" sz="2800" b="1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的参考方向相同时取正号，反之取负号；电流源</a:t>
            </a:r>
            <a:r>
              <a:rPr kumimoji="1" lang="en-US" altLang="zh-CN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8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的参考方向与节点电压</a:t>
            </a:r>
            <a:r>
              <a:rPr kumimoji="1" lang="en-US" altLang="zh-CN" sz="28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kumimoji="1" lang="en-US" altLang="zh-CN" sz="2800" b="1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的参考方向相反时取正号，反之取负号。</a:t>
            </a:r>
            <a:endParaRPr kumimoji="1"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6" name="直接连接符 5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utoUpdateAnimBg="0"/>
      <p:bldP spid="28" grpId="0" autoUpdateAnimBg="0"/>
      <p:bldP spid="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52400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各支路的电流可应用基尔霍夫电压定律和欧姆定律得出：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18985" y="2476500"/>
          <a:ext cx="3891023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1394460" imgH="1065530" progId="PBrush">
                  <p:embed/>
                </p:oleObj>
              </mc:Choice>
              <mc:Fallback>
                <p:oleObj name="BMP 图像" r:id="rId3" imgW="1394460" imgH="1065530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985" y="2476500"/>
                        <a:ext cx="3891023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矩形 4"/>
          <p:cNvSpPr/>
          <p:nvPr/>
        </p:nvSpPr>
        <p:spPr>
          <a:xfrm>
            <a:off x="4666966" y="2562229"/>
            <a:ext cx="3694284" cy="27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4679765" y="2748631"/>
                <a:ext cx="1942466" cy="369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endParaRPr lang="zh-CN" altLang="en-US" dirty="0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765" y="2748631"/>
                <a:ext cx="1942466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3" t="-95" r="23" b="3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6719169" y="2562229"/>
                <a:ext cx="1557942" cy="65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169" y="2562229"/>
                <a:ext cx="1557942" cy="656205"/>
              </a:xfrm>
              <a:prstGeom prst="rect">
                <a:avLst/>
              </a:prstGeom>
              <a:blipFill rotWithShape="1">
                <a:blip r:embed="rId6"/>
                <a:stretch>
                  <a:fillRect l="-15" t="-1" r="33" b="39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4679765" y="3313407"/>
                <a:ext cx="1942466" cy="369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765" y="3313407"/>
                <a:ext cx="1942466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23" t="-166" r="23" b="10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6719169" y="3183123"/>
                <a:ext cx="1557942" cy="65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169" y="3183123"/>
                <a:ext cx="1557942" cy="656205"/>
              </a:xfrm>
              <a:prstGeom prst="rect">
                <a:avLst/>
              </a:prstGeom>
              <a:blipFill rotWithShape="1">
                <a:blip r:embed="rId8"/>
                <a:stretch>
                  <a:fillRect l="-15" t="-77" r="33" b="18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4704132" y="3927603"/>
                <a:ext cx="1942466" cy="369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endParaRPr lang="zh-CN" altLang="en-US" dirty="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132" y="3927603"/>
                <a:ext cx="1942466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3" t="-35" r="3" b="14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4704132" y="4628072"/>
                <a:ext cx="1942466" cy="369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endParaRPr lang="zh-CN" altLang="en-US" dirty="0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132" y="4628072"/>
                <a:ext cx="1942466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3" t="-52" r="3" b="159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6621873" y="3852480"/>
                <a:ext cx="1739377" cy="656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873" y="3852480"/>
                <a:ext cx="1739377" cy="656205"/>
              </a:xfrm>
              <a:prstGeom prst="rect">
                <a:avLst/>
              </a:prstGeom>
              <a:blipFill rotWithShape="1">
                <a:blip r:embed="rId11"/>
                <a:stretch>
                  <a:fillRect l="-5" t="-87" r="12" b="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6063761" y="4481651"/>
                <a:ext cx="1214408" cy="65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ab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761" y="4481651"/>
                <a:ext cx="1214408" cy="656205"/>
              </a:xfrm>
              <a:prstGeom prst="rect">
                <a:avLst/>
              </a:prstGeom>
              <a:blipFill rotWithShape="1">
                <a:blip r:embed="rId12"/>
                <a:stretch>
                  <a:fillRect l="-12" t="-69" r="36" b="1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146550" y="985520"/>
            <a:ext cx="4888230" cy="391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49420" y="1060450"/>
            <a:ext cx="4677410" cy="258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dirty="0"/>
              <a:t>计算节点电压的公式可运用基尔霍夫电流定律得出：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由以上式子，计算得：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经整理后即得出节点电压的公式为：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52400" y="1663700"/>
          <a:ext cx="3532094" cy="284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2" imgW="1394460" imgH="1065530" progId="PBrush">
                  <p:embed/>
                </p:oleObj>
              </mc:Choice>
              <mc:Fallback>
                <p:oleObj name="BMP 图像" r:id="rId2" imgW="1394460" imgH="1065530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663700"/>
                        <a:ext cx="3532094" cy="2846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564204" y="4977906"/>
            <a:ext cx="8239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★在式中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分母的各项总为正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分子的各项可以为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，也可以为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。当电动势和节点电压的参考方向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相反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时取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号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相同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时则取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负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号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而与各支路电流的参考方向无关。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7790" y="219390"/>
            <a:ext cx="9046210" cy="460375"/>
            <a:chOff x="164" y="569"/>
            <a:chExt cx="14246" cy="725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5210810" y="1720215"/>
                <a:ext cx="1994535" cy="3683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dirty="0"/>
                  <a:t>=0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810" y="1720215"/>
                <a:ext cx="1994535" cy="3683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4827270" y="2653030"/>
                <a:ext cx="3279775" cy="511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=0</a:t>
                </a:r>
                <a:endParaRPr lang="zh-CN" altLang="en-US" dirty="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270" y="2653030"/>
                <a:ext cx="3279775" cy="5118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5092065" y="3749040"/>
                <a:ext cx="2780665" cy="771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en-US" altLang="zh-CN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dirty="0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US" altLang="zh-CN" b="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en-US" altLang="zh-CN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1" dirty="0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nary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065" y="3749040"/>
                <a:ext cx="2780665" cy="77152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8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676400"/>
            <a:ext cx="8229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2.5.1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en-US" altLang="zh-CN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用节点电压法计算图中的电压</a:t>
            </a:r>
            <a:r>
              <a:rPr lang="en-US" altLang="zh-CN" sz="32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zh-CN" altLang="en-US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，电流</a:t>
            </a:r>
            <a:r>
              <a:rPr lang="en-US" altLang="zh-CN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,I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, I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32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572638" y="2722563"/>
          <a:ext cx="5410200" cy="300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1376045" imgH="763270" progId="PBrush">
                  <p:embed/>
                </p:oleObj>
              </mc:Choice>
              <mc:Fallback>
                <p:oleObj name="BMP 图像" r:id="rId3" imgW="1376045" imgH="763270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638" y="2722563"/>
                        <a:ext cx="5410200" cy="300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矩形 1"/>
          <p:cNvSpPr/>
          <p:nvPr/>
        </p:nvSpPr>
        <p:spPr>
          <a:xfrm>
            <a:off x="776128" y="1711131"/>
            <a:ext cx="7528909" cy="47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2496332" y="3954351"/>
                <a:ext cx="5399501" cy="518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140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332" y="3954351"/>
                <a:ext cx="5399501" cy="518475"/>
              </a:xfrm>
              <a:prstGeom prst="rect">
                <a:avLst/>
              </a:prstGeom>
              <a:blipFill rotWithShape="1">
                <a:blip r:embed="rId2"/>
                <a:stretch>
                  <a:fillRect l="-3" t="-40" r="5" b="100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2072033" y="2518360"/>
                <a:ext cx="5210089" cy="7783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140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90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dirty="0"/>
                  <a:t>=60V</a:t>
                </a:r>
                <a:endParaRPr lang="zh-CN" altLang="en-US" dirty="0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2033" y="2518360"/>
                <a:ext cx="5210089" cy="778355"/>
              </a:xfrm>
              <a:prstGeom prst="rect">
                <a:avLst/>
              </a:prstGeom>
              <a:blipFill rotWithShape="1">
                <a:blip r:embed="rId3"/>
                <a:stretch>
                  <a:fillRect l="-1" t="-75" r="11" b="55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/>
          <p:cNvSpPr txBox="1"/>
          <p:nvPr/>
        </p:nvSpPr>
        <p:spPr>
          <a:xfrm>
            <a:off x="738600" y="1882195"/>
            <a:ext cx="6818648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dirty="0"/>
              <a:t>[</a:t>
            </a:r>
            <a:r>
              <a:rPr lang="zh-CN" altLang="en-US" dirty="0"/>
              <a:t>解</a:t>
            </a:r>
            <a:r>
              <a:rPr lang="en-US" altLang="zh-CN" dirty="0"/>
              <a:t>]</a:t>
            </a:r>
            <a:r>
              <a:rPr lang="zh-CN" altLang="en-US" dirty="0"/>
              <a:t>如图所示的电路也只有两个节点</a:t>
            </a:r>
            <a:r>
              <a:rPr lang="en-US" altLang="zh-CN" dirty="0"/>
              <a:t>a</a:t>
            </a:r>
            <a:r>
              <a:rPr lang="zh-CN" altLang="en-US" dirty="0"/>
              <a:t>和</a:t>
            </a:r>
            <a:r>
              <a:rPr lang="en-US" altLang="zh-CN" dirty="0"/>
              <a:t>b</a:t>
            </a:r>
            <a:r>
              <a:rPr lang="zh-CN" altLang="en-US" dirty="0"/>
              <a:t>，节点电压为：</a:t>
            </a:r>
            <a:endParaRPr lang="en-US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738600" y="3389409"/>
            <a:ext cx="3919548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dirty="0"/>
              <a:t>由此可计算出各支路电流为：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2492277" y="4500015"/>
                <a:ext cx="3048107" cy="518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90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dirty="0"/>
                  <a:t>=6A</a:t>
                </a:r>
                <a:endParaRPr lang="zh-CN" altLang="en-US" dirty="0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277" y="4500015"/>
                <a:ext cx="3048107" cy="518475"/>
              </a:xfrm>
              <a:prstGeom prst="rect">
                <a:avLst/>
              </a:prstGeom>
              <a:blipFill rotWithShape="1">
                <a:blip r:embed="rId4"/>
                <a:stretch>
                  <a:fillRect l="-18" t="-78" b="16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2496332" y="5067190"/>
                <a:ext cx="5229797" cy="5197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>
                                <a:latin typeface="Cambria Math" panose="02040503050406030204" pitchFamily="18" charset="0"/>
                              </a:rPr>
                              <m:t>ab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dirty="0"/>
                  <a:t>=10A</a:t>
                </a:r>
                <a:endParaRPr lang="zh-CN" altLang="en-US" dirty="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332" y="5067190"/>
                <a:ext cx="5229797" cy="519758"/>
              </a:xfrm>
              <a:prstGeom prst="rect">
                <a:avLst/>
              </a:prstGeom>
              <a:blipFill rotWithShape="1">
                <a:blip r:embed="rId5"/>
                <a:stretch>
                  <a:fillRect l="-3" t="-101" r="2" b="4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676400"/>
            <a:ext cx="8229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2.5.2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 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用节点电压法计算图中的电压</a:t>
            </a:r>
            <a:r>
              <a:rPr lang="en-US" altLang="zh-CN" sz="28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0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723" y="2707665"/>
            <a:ext cx="4672013" cy="307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节点电压法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</p:tagLst>
</file>

<file path=ppt/tags/tag1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52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53.xml><?xml version="1.0" encoding="utf-8"?>
<p:tagLst xmlns:p="http://schemas.openxmlformats.org/presentationml/2006/main">
  <p:tag name="KSO_WPP_MARK_KEY" val="b047a6f6-948f-48f5-9a12-ee0d6eda6c5f"/>
  <p:tag name="COMMONDATA" val="eyJoZGlkIjoiODNhYjQxZGU2OWJiYTljMGVkNWMwMzJlN2JlNmY5ZDQifQ==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2427</Words>
  <Application>WPS 演示</Application>
  <PresentationFormat>全屏显示(4:3)</PresentationFormat>
  <Paragraphs>210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Cambria Math</vt:lpstr>
      <vt:lpstr>Arial Unicode MS</vt:lpstr>
      <vt:lpstr>第一PPT模板网-WWW.1PPT.COM</vt:lpstr>
      <vt:lpstr>Office 主题</vt:lpstr>
      <vt:lpstr>Equation.3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1248</cp:revision>
  <dcterms:created xsi:type="dcterms:W3CDTF">2015-12-14T01:43:00Z</dcterms:created>
  <dcterms:modified xsi:type="dcterms:W3CDTF">2025-09-03T05:55:46Z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09AD7680A81A48FD99EF96C2918C3DED_13</vt:lpwstr>
  </property>
  <property fmtid="{D5CDD505-2E9C-101B-9397-08002B2CF9AE}" pid="3" name="KSOProductBuildVer">
    <vt:lpwstr>2052-12.1.0.22529</vt:lpwstr>
  </property>
</Properties>
</file>